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907632BB-8AA8-489B-B3B5-CC77E217427D}">
          <p14:sldIdLst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725" y="-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FB233F-9F05-4ECE-A1C9-0DFF09921B2C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C46993-6468-4526-AF1E-AF8AFAB00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704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693694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1"/>
          <p:cNvSpPr>
            <a:spLocks noChangeArrowheads="1"/>
          </p:cNvSpPr>
          <p:nvPr userDrawn="1"/>
        </p:nvSpPr>
        <p:spPr bwMode="auto">
          <a:xfrm>
            <a:off x="701278" y="165498"/>
            <a:ext cx="13132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 smtClean="0">
                <a:solidFill>
                  <a:srgbClr val="F2AC44"/>
                </a:solidFill>
                <a:cs typeface="Arial" pitchFamily="34" charset="0"/>
              </a:rPr>
              <a:t>Управление финансов  Липецкой области</a:t>
            </a:r>
            <a:endParaRPr lang="ru-RU" altLang="ru-RU" sz="1200" dirty="0">
              <a:solidFill>
                <a:srgbClr val="F2AC44"/>
              </a:solidFill>
              <a:cs typeface="Arial" pitchFamily="34" charset="0"/>
            </a:endParaRPr>
          </a:p>
        </p:txBody>
      </p:sp>
      <p:pic>
        <p:nvPicPr>
          <p:cNvPr id="9" name="Picture 2" descr="C:\Users\User\Desktop\lipeckaya_coa_small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4872" y="1256791"/>
            <a:ext cx="2090056" cy="2658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3"/>
          <p:cNvSpPr>
            <a:spLocks noChangeArrowheads="1"/>
          </p:cNvSpPr>
          <p:nvPr userDrawn="1"/>
        </p:nvSpPr>
        <p:spPr bwMode="auto">
          <a:xfrm>
            <a:off x="245270" y="4772025"/>
            <a:ext cx="9023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solidFill>
                  <a:prstClr val="white"/>
                </a:solidFill>
                <a:cs typeface="Arial" pitchFamily="34" charset="0"/>
              </a:rPr>
              <a:t>2019 г.</a:t>
            </a:r>
          </a:p>
        </p:txBody>
      </p:sp>
      <p:sp>
        <p:nvSpPr>
          <p:cNvPr id="11" name="Прямоугольник 5"/>
          <p:cNvSpPr>
            <a:spLocks noChangeArrowheads="1"/>
          </p:cNvSpPr>
          <p:nvPr userDrawn="1"/>
        </p:nvSpPr>
        <p:spPr bwMode="auto">
          <a:xfrm>
            <a:off x="1488281" y="4772025"/>
            <a:ext cx="39933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err="1" smtClean="0">
                <a:solidFill>
                  <a:prstClr val="white"/>
                </a:solidFill>
                <a:cs typeface="Arial" pitchFamily="34" charset="0"/>
              </a:rPr>
              <a:t>Щеглеватых</a:t>
            </a:r>
            <a:r>
              <a:rPr lang="ru-RU" altLang="ru-RU" sz="2000" dirty="0" smtClean="0">
                <a:solidFill>
                  <a:prstClr val="white"/>
                </a:solidFill>
                <a:cs typeface="Arial" pitchFamily="34" charset="0"/>
              </a:rPr>
              <a:t> Вячеслав Михайлович</a:t>
            </a:r>
            <a:endParaRPr lang="ru-RU" altLang="ru-RU" sz="2000" dirty="0">
              <a:solidFill>
                <a:prstClr val="white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088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960121" y="2405787"/>
            <a:ext cx="2700197" cy="2148365"/>
          </a:xfrm>
          <a:custGeom>
            <a:avLst/>
            <a:gdLst>
              <a:gd name="connsiteX0" fmla="*/ 0 w 3600262"/>
              <a:gd name="connsiteY0" fmla="*/ 0 h 2864487"/>
              <a:gd name="connsiteX1" fmla="*/ 3600262 w 3600262"/>
              <a:gd name="connsiteY1" fmla="*/ 0 h 2864487"/>
              <a:gd name="connsiteX2" fmla="*/ 3600262 w 3600262"/>
              <a:gd name="connsiteY2" fmla="*/ 2864487 h 2864487"/>
              <a:gd name="connsiteX3" fmla="*/ 0 w 3600262"/>
              <a:gd name="connsiteY3" fmla="*/ 2864487 h 2864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00262" h="2864487">
                <a:moveTo>
                  <a:pt x="0" y="0"/>
                </a:moveTo>
                <a:lnTo>
                  <a:pt x="3600262" y="0"/>
                </a:lnTo>
                <a:lnTo>
                  <a:pt x="3600262" y="2864487"/>
                </a:lnTo>
                <a:lnTo>
                  <a:pt x="0" y="2864487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3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27245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1106589" y="1735978"/>
            <a:ext cx="2137774" cy="2137774"/>
          </a:xfrm>
          <a:custGeom>
            <a:avLst/>
            <a:gdLst>
              <a:gd name="connsiteX0" fmla="*/ 1015705 w 2031410"/>
              <a:gd name="connsiteY0" fmla="*/ 0 h 2031410"/>
              <a:gd name="connsiteX1" fmla="*/ 2031410 w 2031410"/>
              <a:gd name="connsiteY1" fmla="*/ 1015705 h 2031410"/>
              <a:gd name="connsiteX2" fmla="*/ 1015705 w 2031410"/>
              <a:gd name="connsiteY2" fmla="*/ 2031410 h 2031410"/>
              <a:gd name="connsiteX3" fmla="*/ 0 w 2031410"/>
              <a:gd name="connsiteY3" fmla="*/ 1015705 h 2031410"/>
              <a:gd name="connsiteX4" fmla="*/ 1015705 w 2031410"/>
              <a:gd name="connsiteY4" fmla="*/ 0 h 2031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1410" h="2031410">
                <a:moveTo>
                  <a:pt x="1015705" y="0"/>
                </a:moveTo>
                <a:cubicBezTo>
                  <a:pt x="1576663" y="0"/>
                  <a:pt x="2031410" y="454747"/>
                  <a:pt x="2031410" y="1015705"/>
                </a:cubicBezTo>
                <a:cubicBezTo>
                  <a:pt x="2031410" y="1576663"/>
                  <a:pt x="1576663" y="2031410"/>
                  <a:pt x="1015705" y="2031410"/>
                </a:cubicBezTo>
                <a:cubicBezTo>
                  <a:pt x="454747" y="2031410"/>
                  <a:pt x="0" y="1576663"/>
                  <a:pt x="0" y="1015705"/>
                </a:cubicBezTo>
                <a:cubicBezTo>
                  <a:pt x="0" y="454747"/>
                  <a:pt x="454747" y="0"/>
                  <a:pt x="1015705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3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05463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514322" y="1393316"/>
            <a:ext cx="2096054" cy="2096054"/>
          </a:xfrm>
          <a:custGeom>
            <a:avLst/>
            <a:gdLst>
              <a:gd name="connsiteX0" fmla="*/ 1397369 w 2794738"/>
              <a:gd name="connsiteY0" fmla="*/ 0 h 2794738"/>
              <a:gd name="connsiteX1" fmla="*/ 2794738 w 2794738"/>
              <a:gd name="connsiteY1" fmla="*/ 1397369 h 2794738"/>
              <a:gd name="connsiteX2" fmla="*/ 1397369 w 2794738"/>
              <a:gd name="connsiteY2" fmla="*/ 2794738 h 2794738"/>
              <a:gd name="connsiteX3" fmla="*/ 0 w 2794738"/>
              <a:gd name="connsiteY3" fmla="*/ 1397369 h 2794738"/>
              <a:gd name="connsiteX4" fmla="*/ 1397369 w 2794738"/>
              <a:gd name="connsiteY4" fmla="*/ 0 h 2794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94738" h="2794738">
                <a:moveTo>
                  <a:pt x="1397369" y="0"/>
                </a:moveTo>
                <a:cubicBezTo>
                  <a:pt x="2169115" y="0"/>
                  <a:pt x="2794738" y="625623"/>
                  <a:pt x="2794738" y="1397369"/>
                </a:cubicBezTo>
                <a:cubicBezTo>
                  <a:pt x="2794738" y="2169115"/>
                  <a:pt x="2169115" y="2794738"/>
                  <a:pt x="1397369" y="2794738"/>
                </a:cubicBezTo>
                <a:cubicBezTo>
                  <a:pt x="625623" y="2794738"/>
                  <a:pt x="0" y="2169115"/>
                  <a:pt x="0" y="1397369"/>
                </a:cubicBezTo>
                <a:cubicBezTo>
                  <a:pt x="0" y="625623"/>
                  <a:pt x="625623" y="0"/>
                  <a:pt x="1397369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3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8080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2674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ight_Minim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5205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allelogram 16">
            <a:extLst>
              <a:ext uri="{FF2B5EF4-FFF2-40B4-BE49-F238E27FC236}"/>
            </a:extLst>
          </p:cNvPr>
          <p:cNvSpPr/>
          <p:nvPr userDrawn="1"/>
        </p:nvSpPr>
        <p:spPr>
          <a:xfrm>
            <a:off x="5159416" y="1466850"/>
            <a:ext cx="7266070" cy="5421086"/>
          </a:xfrm>
          <a:prstGeom prst="parallelogram">
            <a:avLst>
              <a:gd name="adj" fmla="val 8854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Parallelogram 16">
            <a:extLst>
              <a:ext uri="{FF2B5EF4-FFF2-40B4-BE49-F238E27FC236}"/>
            </a:extLst>
          </p:cNvPr>
          <p:cNvSpPr/>
          <p:nvPr userDrawn="1"/>
        </p:nvSpPr>
        <p:spPr>
          <a:xfrm>
            <a:off x="-3387766" y="-1667556"/>
            <a:ext cx="7266070" cy="5421086"/>
          </a:xfrm>
          <a:prstGeom prst="parallelogram">
            <a:avLst>
              <a:gd name="adj" fmla="val 8854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163"/>
          <p:cNvSpPr>
            <a:spLocks noChangeArrowheads="1"/>
          </p:cNvSpPr>
          <p:nvPr userDrawn="1"/>
        </p:nvSpPr>
        <p:spPr bwMode="auto">
          <a:xfrm>
            <a:off x="701279" y="165498"/>
            <a:ext cx="62507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>
                <a:solidFill>
                  <a:srgbClr val="F2AC44">
                    <a:lumMod val="60000"/>
                    <a:lumOff val="40000"/>
                  </a:srgbClr>
                </a:solidFill>
                <a:cs typeface="Arial" pitchFamily="34" charset="0"/>
              </a:rPr>
              <a:t>Липецкая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dirty="0">
                <a:solidFill>
                  <a:srgbClr val="F2AC44">
                    <a:lumMod val="60000"/>
                    <a:lumOff val="40000"/>
                  </a:srgbClr>
                </a:solidFill>
                <a:cs typeface="Arial" pitchFamily="34" charset="0"/>
              </a:rPr>
              <a:t>область</a:t>
            </a:r>
          </a:p>
        </p:txBody>
      </p:sp>
      <p:pic>
        <p:nvPicPr>
          <p:cNvPr id="8" name="Picture 2" descr="C:\Users\User\Desktop\logowhite.png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37" y="135137"/>
            <a:ext cx="362279" cy="406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2807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 hasCustomPrompt="1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«Бережливый регион»</a:t>
            </a:r>
            <a:endParaRPr lang="ru-RU" dirty="0"/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611560" y="915566"/>
            <a:ext cx="828092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проекта «Бережливый регион» в управлении финансов области стартовал проект «Совершенствование процесса оформления и реализации результатов контрольных мероприятий». Целью данного проекта является сокращение времени оформления результатов контрольных мероприятий и трудозатрат при осуществлении процесса. 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06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ft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288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478386" y="4795839"/>
            <a:ext cx="37510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1200" b="1" spc="2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>
              <a:defRPr/>
            </a:pPr>
            <a:fld id="{3CC84685-EFA5-4A6F-A2A8-FDB9A0D0A014}" type="slidenum">
              <a:rPr lang="id-ID" smtClean="0">
                <a:solidFill>
                  <a:prstClr val="white"/>
                </a:solidFill>
              </a:rPr>
              <a:pPr algn="r">
                <a:defRPr/>
              </a:pPr>
              <a:t>‹#›</a:t>
            </a:fld>
            <a:endParaRPr lang="id-ID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3354054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800"/>
            </a:lvl1pPr>
          </a:lstStyle>
          <a:p>
            <a:pPr lvl="0"/>
            <a:endParaRPr lang="en-US" noProof="0" dirty="0"/>
          </a:p>
        </p:txBody>
      </p:sp>
      <p:pic>
        <p:nvPicPr>
          <p:cNvPr id="5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607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478386" y="4795839"/>
            <a:ext cx="37510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>
              <a:defRPr sz="1200" b="1" spc="2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>
              <a:defRPr/>
            </a:pPr>
            <a:fld id="{EFC4421D-A50F-40D9-8738-FE5EE7E958F2}" type="slidenum">
              <a:rPr lang="id-ID" smtClean="0">
                <a:solidFill>
                  <a:prstClr val="white"/>
                </a:solidFill>
              </a:rPr>
              <a:pPr algn="r">
                <a:defRPr/>
              </a:pPr>
              <a:t>‹#›</a:t>
            </a:fld>
            <a:endParaRPr lang="id-ID" dirty="0">
              <a:solidFill>
                <a:prstClr val="white"/>
              </a:solidFill>
            </a:endParaRP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97231" y="1530870"/>
            <a:ext cx="3684175" cy="2145088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800"/>
            </a:lvl1pPr>
          </a:lstStyle>
          <a:p>
            <a:pPr lvl="0"/>
            <a:endParaRPr lang="en-US"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762597" y="1530870"/>
            <a:ext cx="3684175" cy="2145088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800"/>
            </a:lvl1pPr>
          </a:lstStyle>
          <a:p>
            <a:pPr lvl="0"/>
            <a:endParaRPr lang="en-US" noProof="0"/>
          </a:p>
        </p:txBody>
      </p:sp>
      <p:pic>
        <p:nvPicPr>
          <p:cNvPr id="5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2872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Screen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5622409" y="1769018"/>
            <a:ext cx="2512443" cy="1936332"/>
          </a:xfrm>
          <a:custGeom>
            <a:avLst/>
            <a:gdLst>
              <a:gd name="connsiteX0" fmla="*/ 3349924 w 3349924"/>
              <a:gd name="connsiteY0" fmla="*/ 0 h 2581776"/>
              <a:gd name="connsiteX1" fmla="*/ 3035599 w 3349924"/>
              <a:gd name="connsiteY1" fmla="*/ 2581776 h 2581776"/>
              <a:gd name="connsiteX2" fmla="*/ 0 w 3349924"/>
              <a:gd name="connsiteY2" fmla="*/ 2181726 h 2581776"/>
              <a:gd name="connsiteX3" fmla="*/ 409575 w 3349924"/>
              <a:gd name="connsiteY3" fmla="*/ 361950 h 2581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9924" h="2581776">
                <a:moveTo>
                  <a:pt x="3349924" y="0"/>
                </a:moveTo>
                <a:lnTo>
                  <a:pt x="3035599" y="2581776"/>
                </a:lnTo>
                <a:lnTo>
                  <a:pt x="0" y="2181726"/>
                </a:lnTo>
                <a:lnTo>
                  <a:pt x="409575" y="36195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3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54080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416327"/>
            <a:ext cx="9144000" cy="1707046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pic>
        <p:nvPicPr>
          <p:cNvPr id="4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4067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Screen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1013818" y="2103848"/>
            <a:ext cx="2618959" cy="2618958"/>
          </a:xfrm>
          <a:custGeom>
            <a:avLst/>
            <a:gdLst>
              <a:gd name="connsiteX0" fmla="*/ 1745973 w 3491945"/>
              <a:gd name="connsiteY0" fmla="*/ 0 h 3491944"/>
              <a:gd name="connsiteX1" fmla="*/ 3491945 w 3491945"/>
              <a:gd name="connsiteY1" fmla="*/ 1745972 h 3491944"/>
              <a:gd name="connsiteX2" fmla="*/ 1745973 w 3491945"/>
              <a:gd name="connsiteY2" fmla="*/ 3491944 h 3491944"/>
              <a:gd name="connsiteX3" fmla="*/ 0 w 3491945"/>
              <a:gd name="connsiteY3" fmla="*/ 1745972 h 3491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1945" h="3491944">
                <a:moveTo>
                  <a:pt x="1745973" y="0"/>
                </a:moveTo>
                <a:lnTo>
                  <a:pt x="3491945" y="1745972"/>
                </a:lnTo>
                <a:lnTo>
                  <a:pt x="1745973" y="3491944"/>
                </a:lnTo>
                <a:lnTo>
                  <a:pt x="0" y="174597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254783" y="1185862"/>
            <a:ext cx="2618959" cy="2618958"/>
          </a:xfrm>
          <a:custGeom>
            <a:avLst/>
            <a:gdLst>
              <a:gd name="connsiteX0" fmla="*/ 1745973 w 3491945"/>
              <a:gd name="connsiteY0" fmla="*/ 0 h 3491944"/>
              <a:gd name="connsiteX1" fmla="*/ 3491945 w 3491945"/>
              <a:gd name="connsiteY1" fmla="*/ 1745972 h 3491944"/>
              <a:gd name="connsiteX2" fmla="*/ 1745973 w 3491945"/>
              <a:gd name="connsiteY2" fmla="*/ 3491944 h 3491944"/>
              <a:gd name="connsiteX3" fmla="*/ 0 w 3491945"/>
              <a:gd name="connsiteY3" fmla="*/ 1745972 h 3491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1945" h="3491944">
                <a:moveTo>
                  <a:pt x="1745973" y="0"/>
                </a:moveTo>
                <a:lnTo>
                  <a:pt x="3491945" y="1745972"/>
                </a:lnTo>
                <a:lnTo>
                  <a:pt x="1745973" y="3491944"/>
                </a:lnTo>
                <a:lnTo>
                  <a:pt x="0" y="174597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5495747" y="2009350"/>
            <a:ext cx="2618959" cy="2618958"/>
          </a:xfrm>
          <a:custGeom>
            <a:avLst/>
            <a:gdLst>
              <a:gd name="connsiteX0" fmla="*/ 1745973 w 3491945"/>
              <a:gd name="connsiteY0" fmla="*/ 0 h 3491944"/>
              <a:gd name="connsiteX1" fmla="*/ 3491945 w 3491945"/>
              <a:gd name="connsiteY1" fmla="*/ 1745972 h 3491944"/>
              <a:gd name="connsiteX2" fmla="*/ 1745973 w 3491945"/>
              <a:gd name="connsiteY2" fmla="*/ 3491944 h 3491944"/>
              <a:gd name="connsiteX3" fmla="*/ 0 w 3491945"/>
              <a:gd name="connsiteY3" fmla="*/ 1745972 h 3491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1945" h="3491944">
                <a:moveTo>
                  <a:pt x="1745973" y="0"/>
                </a:moveTo>
                <a:lnTo>
                  <a:pt x="3491945" y="1745972"/>
                </a:lnTo>
                <a:lnTo>
                  <a:pt x="1745973" y="3491944"/>
                </a:lnTo>
                <a:lnTo>
                  <a:pt x="0" y="174597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5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16103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1007917" y="1179022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1"/>
          </p:nvPr>
        </p:nvSpPr>
        <p:spPr>
          <a:xfrm>
            <a:off x="3000585" y="1179020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2"/>
          </p:nvPr>
        </p:nvSpPr>
        <p:spPr>
          <a:xfrm>
            <a:off x="4993252" y="1179020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3"/>
          </p:nvPr>
        </p:nvSpPr>
        <p:spPr>
          <a:xfrm>
            <a:off x="6985918" y="1179020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4"/>
          </p:nvPr>
        </p:nvSpPr>
        <p:spPr>
          <a:xfrm>
            <a:off x="1007918" y="3005501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15"/>
          </p:nvPr>
        </p:nvSpPr>
        <p:spPr>
          <a:xfrm>
            <a:off x="3000584" y="3005500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6"/>
          </p:nvPr>
        </p:nvSpPr>
        <p:spPr>
          <a:xfrm>
            <a:off x="4993252" y="3005498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8" name="Picture Placeholder 37"/>
          <p:cNvSpPr>
            <a:spLocks noGrp="1"/>
          </p:cNvSpPr>
          <p:nvPr>
            <p:ph type="pic" sz="quarter" idx="17"/>
          </p:nvPr>
        </p:nvSpPr>
        <p:spPr>
          <a:xfrm>
            <a:off x="6985917" y="3005498"/>
            <a:ext cx="1150166" cy="1150164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pic>
        <p:nvPicPr>
          <p:cNvPr id="10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Заголовок 2"/>
          <p:cNvSpPr>
            <a:spLocks noGrp="1"/>
          </p:cNvSpPr>
          <p:nvPr>
            <p:ph type="title"/>
          </p:nvPr>
        </p:nvSpPr>
        <p:spPr>
          <a:xfrm>
            <a:off x="1438276" y="171452"/>
            <a:ext cx="7515225" cy="44172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23224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52575" y="171451"/>
            <a:ext cx="7067550" cy="67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dirty="0" smtClean="0"/>
              <a:t>Edit Master text styles</a:t>
            </a:r>
          </a:p>
          <a:p>
            <a:pPr lvl="1"/>
            <a:r>
              <a:rPr lang="en-US" altLang="ru-RU" dirty="0" smtClean="0"/>
              <a:t>Second level</a:t>
            </a:r>
          </a:p>
          <a:p>
            <a:pPr lvl="2"/>
            <a:r>
              <a:rPr lang="en-US" altLang="ru-RU" dirty="0" smtClean="0"/>
              <a:t>Third level</a:t>
            </a:r>
          </a:p>
          <a:p>
            <a:pPr lvl="3"/>
            <a:r>
              <a:rPr lang="en-US" altLang="ru-RU" dirty="0" smtClean="0"/>
              <a:t>Fourth level</a:t>
            </a:r>
          </a:p>
          <a:p>
            <a:pPr lvl="4"/>
            <a:r>
              <a:rPr lang="en-US" altLang="ru-RU" dirty="0" smtClean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EB9925-F48F-43CB-9CEB-054F594744E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69" y="148830"/>
            <a:ext cx="338138" cy="37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1"/>
          <p:cNvSpPr>
            <a:spLocks noChangeArrowheads="1"/>
          </p:cNvSpPr>
          <p:nvPr userDrawn="1"/>
        </p:nvSpPr>
        <p:spPr bwMode="auto">
          <a:xfrm>
            <a:off x="682228" y="95355"/>
            <a:ext cx="86543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 smtClean="0">
                <a:solidFill>
                  <a:srgbClr val="F2AC44"/>
                </a:solidFill>
                <a:cs typeface="Arial" pitchFamily="34" charset="0"/>
              </a:rPr>
              <a:t>Управление финансов Липецкой области</a:t>
            </a:r>
            <a:endParaRPr lang="ru-RU" altLang="ru-RU" sz="1000" dirty="0">
              <a:solidFill>
                <a:srgbClr val="F2AC44"/>
              </a:solidFill>
              <a:cs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040" y="3678265"/>
            <a:ext cx="1444228" cy="1308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4520" y="3825519"/>
            <a:ext cx="1007269" cy="101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2768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475656" y="339502"/>
            <a:ext cx="7477845" cy="576064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18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sz="1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финансового менеджмента главных распорядителей средств областного бюджета </a:t>
            </a:r>
            <a:endParaRPr lang="ru-RU" sz="18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347614"/>
            <a:ext cx="8064896" cy="498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29035" y="987574"/>
            <a:ext cx="764336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итогам проведенной в соответствии с постановлением администрации Липецкой области от 18.10.2016г. №439 «Об утверждении Порядка оценки качества финансового менеджмента главных распорядителей средств областного бюджета» оценки качества финансового менеджмента определены лидеры рейтинга: управление здравоохранения области, управление административных органов области, управление образования и науки области, управление социальной защиты населения области, управление физической культуры и спорта области.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уровень качества финансового менеджмента ГРБС за 2019 год составил 3,84, что выше уровня прошлого года на 0,8%.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основании результатов анализа качества финансового менеджмента ГРБС сформирован сводный рейтинг ГРБС по качеству финансового менеджмента и размещен в сети "Интернет" на информационном портале бюджетной системы Липецкой области (ufin48.ru).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на стимулирование повышения качества финансового менеджмента в объеме 2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предусмотренные в областном бюджете на текущий финансовый год в рамках реализации мероприятий государственной программы Липецкой области «Управление государственными финансами и государственным долгом Липецкой области», будут распределены между пятью ГРБС, получившими наивысшую рейтинговую оценку, при очередном уточнении областного бюджета.</a:t>
            </a:r>
          </a:p>
        </p:txBody>
      </p:sp>
    </p:spTree>
    <p:extLst>
      <p:ext uri="{BB962C8B-B14F-4D97-AF65-F5344CB8AC3E}">
        <p14:creationId xmlns:p14="http://schemas.microsoft.com/office/powerpoint/2010/main" val="18999253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peck">
  <a:themeElements>
    <a:clrScheme name="Липецкая Област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93333"/>
      </a:accent1>
      <a:accent2>
        <a:srgbClr val="F2AC44"/>
      </a:accent2>
      <a:accent3>
        <a:srgbClr val="92D050"/>
      </a:accent3>
      <a:accent4>
        <a:srgbClr val="007FAC"/>
      </a:accent4>
      <a:accent5>
        <a:srgbClr val="007FAC"/>
      </a:accent5>
      <a:accent6>
        <a:srgbClr val="00668A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9</Words>
  <Application>Microsoft Office PowerPoint</Application>
  <PresentationFormat>Экран (16:9)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Lipeck</vt:lpstr>
      <vt:lpstr>Оценка качества финансового менеджмента главных распорядителей средств областного бюджета 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«Бережливый регион»</dc:title>
  <dc:creator>u2051n11</dc:creator>
  <cp:lastModifiedBy>u2051n11</cp:lastModifiedBy>
  <cp:revision>33</cp:revision>
  <dcterms:created xsi:type="dcterms:W3CDTF">2019-03-07T09:11:20Z</dcterms:created>
  <dcterms:modified xsi:type="dcterms:W3CDTF">2020-06-02T07:03:59Z</dcterms:modified>
</cp:coreProperties>
</file>